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13"/>
  </p:notesMasterIdLst>
  <p:sldIdLst>
    <p:sldId id="256" r:id="rId2"/>
    <p:sldId id="276" r:id="rId3"/>
    <p:sldId id="272" r:id="rId4"/>
    <p:sldId id="271" r:id="rId5"/>
    <p:sldId id="281" r:id="rId6"/>
    <p:sldId id="269" r:id="rId7"/>
    <p:sldId id="278" r:id="rId8"/>
    <p:sldId id="279" r:id="rId9"/>
    <p:sldId id="275" r:id="rId10"/>
    <p:sldId id="259" r:id="rId11"/>
    <p:sldId id="260" r:id="rId12"/>
  </p:sldIdLst>
  <p:sldSz cx="9144000" cy="6858000" type="screen4x3"/>
  <p:notesSz cx="6858000" cy="9947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5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73B9"/>
    <a:srgbClr val="3E6D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27" autoAdjust="0"/>
  </p:normalViewPr>
  <p:slideViewPr>
    <p:cSldViewPr snapToGrid="0" showGuides="1">
      <p:cViewPr varScale="1">
        <p:scale>
          <a:sx n="76" d="100"/>
          <a:sy n="76" d="100"/>
        </p:scale>
        <p:origin x="1206" y="60"/>
      </p:cViewPr>
      <p:guideLst>
        <p:guide orient="horz" pos="4319"/>
        <p:guide pos="51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1" d="100"/>
          <a:sy n="91" d="100"/>
        </p:scale>
        <p:origin x="-3720" y="-108"/>
      </p:cViewPr>
      <p:guideLst>
        <p:guide orient="horz" pos="31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971" y="4724956"/>
            <a:ext cx="4908331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22876" y="9449911"/>
            <a:ext cx="835124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+mn-lt"/>
                <a:cs typeface="Arial" panose="020B0604020202020204" pitchFamily="34" charset="0"/>
              </a:defRPr>
            </a:lvl1pPr>
          </a:lstStyle>
          <a:p>
            <a:fld id="{49DD4D23-C98A-435E-AE88-9061F8349B0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0033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5F51A-6B3C-4F6D-BDBA-CD604EEF788D}" type="datetimeFigureOut">
              <a:rPr lang="en-IE" smtClean="0"/>
              <a:t>22/06/2017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C0D7F-A10D-4451-AEDB-0C8C5F95F6C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41848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5F51A-6B3C-4F6D-BDBA-CD604EEF788D}" type="datetimeFigureOut">
              <a:rPr lang="en-IE" smtClean="0"/>
              <a:t>22/06/2017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C0D7F-A10D-4451-AEDB-0C8C5F95F6C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45062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5F51A-6B3C-4F6D-BDBA-CD604EEF788D}" type="datetimeFigureOut">
              <a:rPr lang="en-IE" smtClean="0"/>
              <a:t>22/06/2017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C0D7F-A10D-4451-AEDB-0C8C5F95F6C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509214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1" t="3974" r="3958" b="558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8674" y="3715200"/>
            <a:ext cx="7500939" cy="554850"/>
          </a:xfrm>
        </p:spPr>
        <p:txBody>
          <a:bodyPr/>
          <a:lstStyle>
            <a:lvl1pPr algn="l"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8675" y="4289400"/>
            <a:ext cx="7500938" cy="361800"/>
          </a:xfrm>
        </p:spPr>
        <p:txBody>
          <a:bodyPr/>
          <a:lstStyle>
            <a:lvl1pPr marL="0" indent="0" algn="l">
              <a:buNone/>
              <a:defRPr sz="2000" b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75" y="525798"/>
            <a:ext cx="3020400" cy="807254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828675" y="5481750"/>
            <a:ext cx="4679325" cy="979374"/>
          </a:xfrm>
        </p:spPr>
        <p:txBody>
          <a:bodyPr/>
          <a:lstStyle>
            <a:lvl1pPr>
              <a:spcBef>
                <a:spcPts val="0"/>
              </a:spcBef>
              <a:defRPr sz="14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2pPr>
            <a:lvl3pPr marL="0" indent="0">
              <a:spcBef>
                <a:spcPts val="567"/>
              </a:spcBef>
              <a:buNone/>
              <a:defRPr sz="1400">
                <a:solidFill>
                  <a:schemeClr val="bg1"/>
                </a:solidFill>
              </a:defRPr>
            </a:lvl3pPr>
            <a:lvl4pPr>
              <a:spcBef>
                <a:spcPts val="0"/>
              </a:spcBef>
              <a:defRPr sz="1400">
                <a:solidFill>
                  <a:schemeClr val="bg1"/>
                </a:solidFill>
              </a:defRPr>
            </a:lvl4pPr>
            <a:lvl5pPr>
              <a:spcBef>
                <a:spcPts val="0"/>
              </a:spcBef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5332796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Content 20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28675" y="1881075"/>
            <a:ext cx="7500938" cy="40401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28675" y="914400"/>
            <a:ext cx="7500938" cy="276225"/>
          </a:xfrm>
        </p:spPr>
        <p:txBody>
          <a:bodyPr/>
          <a:lstStyle>
            <a:lvl1pPr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730003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1" t="3974" r="3958" b="558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75" y="525798"/>
            <a:ext cx="3020400" cy="80725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8674" y="3715200"/>
            <a:ext cx="7500939" cy="554850"/>
          </a:xfrm>
        </p:spPr>
        <p:txBody>
          <a:bodyPr/>
          <a:lstStyle>
            <a:lvl1pPr algn="l"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7896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&amp; 2 Column Content 20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5819775"/>
            <a:ext cx="9144000" cy="1036637"/>
          </a:xfrm>
          <a:prstGeom prst="rect">
            <a:avLst/>
          </a:prstGeom>
          <a:solidFill>
            <a:srgbClr val="0E73B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27075" indent="0" algn="l"/>
            <a:endParaRPr lang="en-GB" sz="100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913" y="6046348"/>
            <a:ext cx="2060224" cy="5506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28675" y="914400"/>
            <a:ext cx="7500938" cy="276225"/>
          </a:xfrm>
        </p:spPr>
        <p:txBody>
          <a:bodyPr/>
          <a:lstStyle>
            <a:lvl1pPr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0" y="1438275"/>
            <a:ext cx="9144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28675" y="1881075"/>
            <a:ext cx="7500938" cy="40401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92100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&amp; 2 Column Content 20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5819775"/>
            <a:ext cx="9144000" cy="1036637"/>
          </a:xfrm>
          <a:prstGeom prst="rect">
            <a:avLst/>
          </a:prstGeom>
          <a:solidFill>
            <a:srgbClr val="0E73B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27075" indent="0" algn="l"/>
            <a:endParaRPr lang="en-GB" sz="100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913" y="6046348"/>
            <a:ext cx="2060224" cy="5506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28676" y="1881075"/>
            <a:ext cx="3933824" cy="3163365"/>
          </a:xfrm>
        </p:spPr>
        <p:txBody>
          <a:bodyPr/>
          <a:lstStyle>
            <a:lvl1pPr marL="276225" indent="-276225">
              <a:spcBef>
                <a:spcPts val="900"/>
              </a:spcBef>
              <a:buClr>
                <a:schemeClr val="tx2"/>
              </a:buClr>
              <a:buFont typeface="Arial" panose="020B0604020202020204" pitchFamily="34" charset="0"/>
              <a:buChar char="‒"/>
              <a:defRPr sz="1400" b="0"/>
            </a:lvl1pPr>
            <a:lvl2pPr marL="625475" indent="-233363">
              <a:buFont typeface="Arial" panose="020B0604020202020204" pitchFamily="34" charset="0"/>
              <a:buChar char="•"/>
              <a:defRPr sz="1400"/>
            </a:lvl2pPr>
            <a:lvl3pPr marL="912813" indent="-222250">
              <a:defRPr sz="1400"/>
            </a:lvl3pPr>
            <a:lvl4pPr marL="1128713" indent="-190500">
              <a:defRPr sz="1400"/>
            </a:lvl4pPr>
            <a:lvl5pPr marL="1439863" indent="-185738"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28675" y="914400"/>
            <a:ext cx="7500938" cy="276225"/>
          </a:xfrm>
        </p:spPr>
        <p:txBody>
          <a:bodyPr/>
          <a:lstStyle>
            <a:lvl1pPr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0" y="1438275"/>
            <a:ext cx="9144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914901" y="1881075"/>
            <a:ext cx="3934800" cy="3163365"/>
          </a:xfrm>
        </p:spPr>
        <p:txBody>
          <a:bodyPr/>
          <a:lstStyle>
            <a:lvl1pPr marL="276225" indent="-276225">
              <a:spcBef>
                <a:spcPts val="900"/>
              </a:spcBef>
              <a:buClr>
                <a:schemeClr val="tx2"/>
              </a:buClr>
              <a:buFont typeface="Arial" panose="020B0604020202020204" pitchFamily="34" charset="0"/>
              <a:buChar char="‒"/>
              <a:defRPr sz="1400" b="0"/>
            </a:lvl1pPr>
            <a:lvl2pPr marL="625475" indent="-233363">
              <a:buFont typeface="Arial" panose="020B0604020202020204" pitchFamily="34" charset="0"/>
              <a:buChar char="•"/>
              <a:defRPr sz="1400"/>
            </a:lvl2pPr>
            <a:lvl3pPr marL="912813" indent="-222250">
              <a:defRPr sz="1400"/>
            </a:lvl3pPr>
            <a:lvl4pPr marL="1128713" indent="-190500">
              <a:defRPr sz="1400"/>
            </a:lvl4pPr>
            <a:lvl5pPr marL="1439863" indent="-185738"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19174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Content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4939200" y="1438275"/>
            <a:ext cx="4204800" cy="5076825"/>
          </a:xfrm>
          <a:solidFill>
            <a:schemeClr val="accent4"/>
          </a:solidFill>
        </p:spPr>
        <p:txBody>
          <a:bodyPr tIns="0" anchor="ctr" anchorCtr="0"/>
          <a:lstStyle>
            <a:lvl1pPr algn="ctr">
              <a:defRPr sz="1600" b="0">
                <a:solidFill>
                  <a:schemeClr val="accent3"/>
                </a:solidFill>
              </a:defRPr>
            </a:lvl1pPr>
          </a:lstStyle>
          <a:p>
            <a:r>
              <a:rPr lang="en-GB" smtClean="0"/>
              <a:t>IMAGE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28675" y="1905000"/>
            <a:ext cx="3819525" cy="3987688"/>
          </a:xfrm>
        </p:spPr>
        <p:txBody>
          <a:bodyPr/>
          <a:lstStyle>
            <a:lvl1pPr marL="238125" indent="-238125">
              <a:spcBef>
                <a:spcPts val="850"/>
              </a:spcBef>
              <a:buClr>
                <a:schemeClr val="tx2"/>
              </a:buClr>
              <a:buFont typeface="Calibri" panose="020F0502020204030204" pitchFamily="34" charset="0"/>
              <a:buChar char="–"/>
              <a:defRPr sz="1400" b="0"/>
            </a:lvl1pPr>
            <a:lvl2pPr marL="503238" indent="-207963">
              <a:spcBef>
                <a:spcPts val="0"/>
              </a:spcBef>
              <a:spcAft>
                <a:spcPts val="567"/>
              </a:spcAft>
              <a:defRPr sz="1400" b="0"/>
            </a:lvl2pPr>
            <a:lvl3pPr>
              <a:defRPr sz="1400" b="0"/>
            </a:lvl3pPr>
            <a:lvl4pPr>
              <a:defRPr sz="1400" b="0"/>
            </a:lvl4pPr>
            <a:lvl5pPr>
              <a:defRPr sz="1400" b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28675" y="914400"/>
            <a:ext cx="7500938" cy="276225"/>
          </a:xfrm>
        </p:spPr>
        <p:txBody>
          <a:bodyPr/>
          <a:lstStyle>
            <a:lvl1pPr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0E73B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27075" indent="0" algn="l"/>
            <a:r>
              <a:rPr lang="en-GB" sz="1000" b="1" smtClean="0"/>
              <a:t>Trinity College Dublin, </a:t>
            </a:r>
            <a:r>
              <a:rPr lang="en-GB" sz="1000" smtClean="0"/>
              <a:t>The University of Dublin</a:t>
            </a:r>
            <a:endParaRPr lang="en-GB" sz="100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1438275"/>
            <a:ext cx="9144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23683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438275"/>
            <a:ext cx="9144000" cy="5076825"/>
          </a:xfrm>
          <a:solidFill>
            <a:schemeClr val="accent4"/>
          </a:solidFill>
        </p:spPr>
        <p:txBody>
          <a:bodyPr tIns="0" anchor="ctr" anchorCtr="0"/>
          <a:lstStyle>
            <a:lvl1pPr algn="ctr">
              <a:defRPr sz="1600" b="0">
                <a:solidFill>
                  <a:schemeClr val="accent3"/>
                </a:solidFill>
              </a:defRPr>
            </a:lvl1pPr>
          </a:lstStyle>
          <a:p>
            <a:r>
              <a:rPr lang="en-GB" smtClean="0"/>
              <a:t>IMAGE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28675" y="914400"/>
            <a:ext cx="7500938" cy="276225"/>
          </a:xfrm>
        </p:spPr>
        <p:txBody>
          <a:bodyPr/>
          <a:lstStyle>
            <a:lvl1pPr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0E73B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27075" indent="0" algn="l"/>
            <a:r>
              <a:rPr lang="en-GB" sz="1000" b="1" smtClean="0"/>
              <a:t>Trinity College Dublin, </a:t>
            </a:r>
            <a:r>
              <a:rPr lang="en-GB" sz="1000" smtClean="0"/>
              <a:t>The University of Dublin</a:t>
            </a:r>
            <a:endParaRPr lang="en-GB" sz="100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1438275"/>
            <a:ext cx="9144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8617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4A0D7-45D4-4C5B-AD13-06C769538CF9}" type="datetimeFigureOut">
              <a:rPr lang="en-IE" smtClean="0"/>
              <a:t>22/06/2017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27A39-B79A-481B-BEBA-F1AA9908276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33755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5F51A-6B3C-4F6D-BDBA-CD604EEF788D}" type="datetimeFigureOut">
              <a:rPr lang="en-IE" smtClean="0"/>
              <a:t>22/06/2017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C0D7F-A10D-4451-AEDB-0C8C5F95F6C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79248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4A0D7-45D4-4C5B-AD13-06C769538CF9}" type="datetimeFigureOut">
              <a:rPr lang="en-IE" smtClean="0"/>
              <a:t>22/06/2017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27A39-B79A-481B-BEBA-F1AA9908276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14930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5F51A-6B3C-4F6D-BDBA-CD604EEF788D}" type="datetimeFigureOut">
              <a:rPr lang="en-IE" smtClean="0"/>
              <a:t>22/06/2017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C0D7F-A10D-4451-AEDB-0C8C5F95F6C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61709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5F51A-6B3C-4F6D-BDBA-CD604EEF788D}" type="datetimeFigureOut">
              <a:rPr lang="en-IE" smtClean="0"/>
              <a:t>22/06/2017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C0D7F-A10D-4451-AEDB-0C8C5F95F6C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69833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5F51A-6B3C-4F6D-BDBA-CD604EEF788D}" type="datetimeFigureOut">
              <a:rPr lang="en-IE" smtClean="0"/>
              <a:t>22/06/2017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C0D7F-A10D-4451-AEDB-0C8C5F95F6C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65189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5F51A-6B3C-4F6D-BDBA-CD604EEF788D}" type="datetimeFigureOut">
              <a:rPr lang="en-IE" smtClean="0"/>
              <a:t>22/06/2017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C0D7F-A10D-4451-AEDB-0C8C5F95F6C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28216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5F51A-6B3C-4F6D-BDBA-CD604EEF788D}" type="datetimeFigureOut">
              <a:rPr lang="en-IE" smtClean="0"/>
              <a:t>22/06/2017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C0D7F-A10D-4451-AEDB-0C8C5F95F6C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99457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5F51A-6B3C-4F6D-BDBA-CD604EEF788D}" type="datetimeFigureOut">
              <a:rPr lang="en-IE" smtClean="0"/>
              <a:t>22/06/2017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C0D7F-A10D-4451-AEDB-0C8C5F95F6C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66993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  <p:sldLayoutId id="2147483678" r:id="rId14"/>
    <p:sldLayoutId id="2147483660" r:id="rId15"/>
    <p:sldLayoutId id="2147483661" r:id="rId16"/>
    <p:sldLayoutId id="2147483657" r:id="rId17"/>
    <p:sldLayoutId id="2147483658" r:id="rId18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bmjopen.bmj.com/content/4/3/e004339.full" TargetMode="Externa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mymodule.tcd.ie&#160;" TargetMode="Externa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3600" b="1" dirty="0" smtClean="0"/>
              <a:t>E-learning Module</a:t>
            </a:r>
            <a:br>
              <a:rPr lang="en-IE" sz="3600" b="1" dirty="0" smtClean="0"/>
            </a:br>
            <a:r>
              <a:rPr lang="en-IE" sz="3600" b="1" dirty="0" smtClean="0"/>
              <a:t>Simulated Patient Encounters; Assessment and Reflection</a:t>
            </a:r>
            <a:endParaRPr lang="en-GB" sz="3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Clare Whelan</a:t>
            </a:r>
          </a:p>
          <a:p>
            <a:pPr lvl="1"/>
            <a:endParaRPr lang="en-GB" dirty="0" smtClean="0"/>
          </a:p>
          <a:p>
            <a:pPr lvl="2"/>
            <a:r>
              <a:rPr lang="en-GB" dirty="0" smtClean="0"/>
              <a:t>Date 22/03/2017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792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70000" lnSpcReduction="20000"/>
          </a:bodyPr>
          <a:lstStyle/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IE" baseline="30000" dirty="0"/>
              <a:t>1</a:t>
            </a:r>
            <a:r>
              <a:rPr lang="en-IE" dirty="0"/>
              <a:t>Silverman JD, Kurtz SM, Draper J (1998) Skills for Communicating with Patients. Radcliffe Medical Press (Oxford) </a:t>
            </a:r>
            <a:endParaRPr lang="en-IE" dirty="0" smtClean="0"/>
          </a:p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r>
              <a:rPr lang="en-IE" baseline="30000" dirty="0" smtClean="0"/>
              <a:t>2</a:t>
            </a:r>
            <a:r>
              <a:rPr lang="en-IE" dirty="0" smtClean="0"/>
              <a:t>Rees </a:t>
            </a:r>
            <a:r>
              <a:rPr lang="en-IE" dirty="0"/>
              <a:t>C, </a:t>
            </a:r>
            <a:r>
              <a:rPr lang="en-IE" dirty="0" err="1"/>
              <a:t>Sheard</a:t>
            </a:r>
            <a:r>
              <a:rPr lang="en-IE" dirty="0"/>
              <a:t> C, Davies S. The development of a scale to measure medical students’ attitudes towards communication skills learning: the communication skills attitude scale (CSAS). Med Educ. 2002;36:141-7</a:t>
            </a:r>
            <a:r>
              <a:rPr lang="en-IE" dirty="0" smtClean="0"/>
              <a:t>.</a:t>
            </a:r>
          </a:p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r>
              <a:rPr lang="en-IE" baseline="30000" dirty="0" smtClean="0"/>
              <a:t>3</a:t>
            </a:r>
            <a:r>
              <a:rPr lang="en-IE" dirty="0" smtClean="0"/>
              <a:t>Burt </a:t>
            </a:r>
            <a:r>
              <a:rPr lang="en-IE" dirty="0"/>
              <a:t>et al. (2014 ) </a:t>
            </a:r>
            <a:r>
              <a:rPr lang="en-IE" i="1" dirty="0"/>
              <a:t>Assessing communication quality of consultations in primary care: initial reliability of the Global Consultation Rating Scale, based on the Calgary-Cambridge Guide to the Medical Interview,</a:t>
            </a:r>
            <a:r>
              <a:rPr lang="en-IE" dirty="0"/>
              <a:t> BMJ open</a:t>
            </a:r>
            <a:r>
              <a:rPr lang="en-IE" i="1" dirty="0"/>
              <a:t> </a:t>
            </a:r>
            <a:r>
              <a:rPr lang="en-IE" i="1" dirty="0">
                <a:hlinkClick r:id="rId2"/>
              </a:rPr>
              <a:t>http://bmjopen.bmj.com/content/4/3/e004339.full</a:t>
            </a:r>
            <a:endParaRPr lang="en-IE" i="1" dirty="0"/>
          </a:p>
          <a:p>
            <a:endParaRPr lang="en-IE" dirty="0"/>
          </a:p>
          <a:p>
            <a:pPr marL="0" indent="0">
              <a:buNone/>
            </a:pPr>
            <a:endParaRPr lang="en-IE" dirty="0" smtClean="0"/>
          </a:p>
          <a:p>
            <a:endParaRPr lang="en-IE" i="1" dirty="0"/>
          </a:p>
          <a:p>
            <a:endParaRPr lang="en-IE" dirty="0"/>
          </a:p>
          <a:p>
            <a:endParaRPr lang="en-IE" i="1" dirty="0"/>
          </a:p>
        </p:txBody>
      </p:sp>
    </p:spTree>
    <p:extLst>
      <p:ext uri="{BB962C8B-B14F-4D97-AF65-F5344CB8AC3E}">
        <p14:creationId xmlns:p14="http://schemas.microsoft.com/office/powerpoint/2010/main" val="294052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mtClean="0"/>
              <a:t>Thank You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46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2800" dirty="0" smtClean="0"/>
              <a:t>E-learning </a:t>
            </a:r>
            <a:r>
              <a:rPr lang="en-IE" sz="2800" dirty="0"/>
              <a:t>to enhance medical students ability to assess communication skills and use </a:t>
            </a:r>
            <a:r>
              <a:rPr lang="en-IE" sz="2800" dirty="0" smtClean="0"/>
              <a:t>reflective </a:t>
            </a:r>
            <a:r>
              <a:rPr lang="en-IE" sz="2800" dirty="0"/>
              <a:t>practice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2800" dirty="0" smtClean="0"/>
              <a:t>Introduction to assessment of communication skills and reflective writing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2800" dirty="0" smtClean="0"/>
              <a:t>Video </a:t>
            </a:r>
            <a:r>
              <a:rPr lang="en-IE" sz="2800" dirty="0" smtClean="0"/>
              <a:t>cases of Simulated Patient Encounters. </a:t>
            </a:r>
            <a:endParaRPr lang="en-I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2800" dirty="0" smtClean="0"/>
              <a:t>Candidates access cases online, submit assessments of the communications skills observed and receive feedback from the experts.</a:t>
            </a:r>
          </a:p>
          <a:p>
            <a:pPr marL="457200" indent="-457200"/>
            <a:r>
              <a:rPr lang="en-IE" sz="2800" dirty="0" smtClean="0"/>
              <a:t>Candidates </a:t>
            </a:r>
            <a:r>
              <a:rPr lang="en-IE" sz="2800" dirty="0"/>
              <a:t>submit a reflection exercise following case observation</a:t>
            </a:r>
          </a:p>
        </p:txBody>
      </p:sp>
    </p:spTree>
    <p:extLst>
      <p:ext uri="{BB962C8B-B14F-4D97-AF65-F5344CB8AC3E}">
        <p14:creationId xmlns:p14="http://schemas.microsoft.com/office/powerpoint/2010/main" val="971828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3200" dirty="0" smtClean="0"/>
              <a:t>E-Learning Module Communications skills and Reflection</a:t>
            </a:r>
            <a:endParaRPr lang="en-IE" sz="3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70000" lnSpcReduction="20000"/>
          </a:bodyPr>
          <a:lstStyle/>
          <a:p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IE" sz="3200" dirty="0" smtClean="0"/>
          </a:p>
          <a:p>
            <a:pPr marL="0" indent="0">
              <a:buNone/>
            </a:pPr>
            <a:r>
              <a:rPr lang="en-IE" sz="3200" dirty="0" smtClean="0"/>
              <a:t>The Online Module takes place over 4 weeks and is composed of 3 short blocks</a:t>
            </a:r>
          </a:p>
          <a:p>
            <a:pPr marL="0" indent="0">
              <a:buNone/>
            </a:pPr>
            <a:endParaRPr lang="en-IE" sz="3200" dirty="0" smtClean="0"/>
          </a:p>
          <a:p>
            <a:pPr marL="0" indent="0">
              <a:buNone/>
            </a:pPr>
            <a:r>
              <a:rPr lang="en-IE" sz="3200" dirty="0" smtClean="0"/>
              <a:t>Aim:</a:t>
            </a:r>
            <a:r>
              <a:rPr lang="en-IE" dirty="0"/>
              <a:t> </a:t>
            </a:r>
            <a:r>
              <a:rPr lang="en-IE" dirty="0" smtClean="0"/>
              <a:t>To </a:t>
            </a:r>
            <a:r>
              <a:rPr lang="en-IE" dirty="0"/>
              <a:t>assess acceptability  and effectiveness of the learning module via quantitative and qualitative </a:t>
            </a:r>
            <a:r>
              <a:rPr lang="en-IE" dirty="0" smtClean="0"/>
              <a:t>measures.</a:t>
            </a:r>
            <a:endParaRPr lang="en-IE" sz="3200" dirty="0" smtClean="0"/>
          </a:p>
        </p:txBody>
      </p:sp>
    </p:spTree>
    <p:extLst>
      <p:ext uri="{BB962C8B-B14F-4D97-AF65-F5344CB8AC3E}">
        <p14:creationId xmlns:p14="http://schemas.microsoft.com/office/powerpoint/2010/main" val="3056646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3200" dirty="0" smtClean="0"/>
              <a:t>Online Module – Block 1</a:t>
            </a:r>
            <a:endParaRPr lang="en-IE" sz="3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70000" lnSpcReduction="20000"/>
          </a:bodyPr>
          <a:lstStyle/>
          <a:p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28675" y="1661532"/>
            <a:ext cx="7500938" cy="4259731"/>
          </a:xfrm>
        </p:spPr>
        <p:txBody>
          <a:bodyPr>
            <a:normAutofit/>
          </a:bodyPr>
          <a:lstStyle/>
          <a:p>
            <a:r>
              <a:rPr lang="en-IE" sz="2400" u="sng" dirty="0" smtClean="0"/>
              <a:t>Section 1.0 </a:t>
            </a:r>
            <a:r>
              <a:rPr lang="en-IE" sz="2400" dirty="0" smtClean="0"/>
              <a:t>Introduction to the module</a:t>
            </a:r>
          </a:p>
          <a:p>
            <a:pPr marL="0" indent="0">
              <a:buNone/>
            </a:pPr>
            <a:endParaRPr lang="en-IE" sz="2400" dirty="0" smtClean="0"/>
          </a:p>
          <a:p>
            <a:r>
              <a:rPr lang="en-IE" sz="2400" u="sng" dirty="0" smtClean="0"/>
              <a:t>Section 1.1 </a:t>
            </a:r>
            <a:r>
              <a:rPr lang="en-IE" sz="2400" dirty="0" smtClean="0"/>
              <a:t>online completion of a Communication </a:t>
            </a:r>
            <a:r>
              <a:rPr lang="en-IE" sz="2400" dirty="0"/>
              <a:t>Skills Attitude Scale (</a:t>
            </a:r>
            <a:r>
              <a:rPr lang="en-IE" sz="2400" dirty="0" smtClean="0"/>
              <a:t>CSAS)</a:t>
            </a:r>
            <a:r>
              <a:rPr lang="en-IE" sz="2400" baseline="30000" dirty="0" smtClean="0"/>
              <a:t>2</a:t>
            </a:r>
            <a:r>
              <a:rPr lang="en-IE" sz="2400" dirty="0" smtClean="0"/>
              <a:t> </a:t>
            </a:r>
          </a:p>
          <a:p>
            <a:pPr marL="0" indent="0">
              <a:buNone/>
            </a:pPr>
            <a:endParaRPr lang="en-IE" sz="2400" dirty="0" smtClean="0"/>
          </a:p>
          <a:p>
            <a:r>
              <a:rPr lang="en-IE" sz="2400" u="sng" dirty="0" smtClean="0"/>
              <a:t>Section 1.2 </a:t>
            </a:r>
            <a:r>
              <a:rPr lang="en-IE" sz="2400" dirty="0" smtClean="0"/>
              <a:t>Introduction to </a:t>
            </a:r>
            <a:r>
              <a:rPr lang="en-IE" sz="2400" dirty="0"/>
              <a:t>reflective </a:t>
            </a:r>
            <a:r>
              <a:rPr lang="en-IE" sz="2400" dirty="0" smtClean="0"/>
              <a:t>practice</a:t>
            </a:r>
          </a:p>
          <a:p>
            <a:pPr lvl="1"/>
            <a:r>
              <a:rPr lang="en-IE" sz="2400" dirty="0" smtClean="0"/>
              <a:t>Levels of reflection</a:t>
            </a:r>
            <a:endParaRPr lang="en-IE" sz="2400" dirty="0"/>
          </a:p>
          <a:p>
            <a:pPr lvl="1"/>
            <a:r>
              <a:rPr lang="en-IE" sz="2400" dirty="0" smtClean="0"/>
              <a:t>The Park exercise to introduce and improve quality 	of reflection</a:t>
            </a:r>
          </a:p>
          <a:p>
            <a:pPr marL="0" indent="0">
              <a:buNone/>
            </a:pPr>
            <a:endParaRPr lang="en-IE" sz="2400" dirty="0"/>
          </a:p>
          <a:p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079555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Block 1 continued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IE" sz="2400" u="sng" dirty="0"/>
              <a:t>Section 1.3 </a:t>
            </a:r>
            <a:r>
              <a:rPr lang="en-IE" sz="2400" dirty="0"/>
              <a:t>Access to first video recorded Simulated Patient </a:t>
            </a:r>
            <a:r>
              <a:rPr lang="en-IE" sz="2400" dirty="0" smtClean="0"/>
              <a:t>Encounter</a:t>
            </a:r>
          </a:p>
          <a:p>
            <a:pPr marL="457200" lvl="1" indent="0">
              <a:buNone/>
            </a:pPr>
            <a:endParaRPr lang="en-IE" sz="2400" dirty="0"/>
          </a:p>
          <a:p>
            <a:pPr lvl="1"/>
            <a:r>
              <a:rPr lang="en-IE" sz="2400" dirty="0" smtClean="0"/>
              <a:t>Candidates </a:t>
            </a:r>
            <a:r>
              <a:rPr lang="en-IE" sz="2400" dirty="0"/>
              <a:t>complete modified Calgary Cambridge</a:t>
            </a:r>
            <a:r>
              <a:rPr lang="en-IE" sz="2400" baseline="30000" dirty="0"/>
              <a:t>3</a:t>
            </a:r>
            <a:r>
              <a:rPr lang="en-IE" sz="2400" dirty="0"/>
              <a:t> assessment of  the communication skills observed.</a:t>
            </a:r>
          </a:p>
          <a:p>
            <a:pPr lvl="1"/>
            <a:r>
              <a:rPr lang="en-IE" sz="2400" dirty="0"/>
              <a:t>Candidates also submit online a reflection on the scenario observed within </a:t>
            </a:r>
            <a:r>
              <a:rPr lang="en-IE" sz="2400" dirty="0" smtClean="0"/>
              <a:t>5 </a:t>
            </a:r>
            <a:r>
              <a:rPr lang="en-IE" sz="2400" dirty="0"/>
              <a:t>days</a:t>
            </a:r>
            <a:r>
              <a:rPr lang="en-IE" sz="2400" dirty="0" smtClean="0"/>
              <a:t>.</a:t>
            </a:r>
          </a:p>
          <a:p>
            <a:pPr lvl="1"/>
            <a:endParaRPr lang="en-IE" sz="2000" dirty="0"/>
          </a:p>
          <a:p>
            <a:r>
              <a:rPr lang="en-IE" sz="2400" u="sng" dirty="0"/>
              <a:t>Section 1.4 </a:t>
            </a:r>
            <a:r>
              <a:rPr lang="en-IE" sz="2400" dirty="0"/>
              <a:t>Candidate will receive feedback on their assessment and a mark and feedback on reflective </a:t>
            </a:r>
            <a:r>
              <a:rPr lang="en-IE" sz="2400" dirty="0" smtClean="0"/>
              <a:t>exercise within 5 days.</a:t>
            </a:r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694464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3200" dirty="0"/>
              <a:t>Online </a:t>
            </a:r>
            <a:r>
              <a:rPr lang="en-IE" sz="3200" dirty="0" smtClean="0"/>
              <a:t>Module </a:t>
            </a:r>
            <a:r>
              <a:rPr lang="en-IE" sz="3200" dirty="0"/>
              <a:t>– Block </a:t>
            </a:r>
            <a:r>
              <a:rPr lang="en-IE" sz="3200" dirty="0" smtClean="0"/>
              <a:t> 2 and 3</a:t>
            </a:r>
            <a:endParaRPr lang="en-IE" sz="3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70000" lnSpcReduction="20000"/>
          </a:bodyPr>
          <a:lstStyle/>
          <a:p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IE" dirty="0" smtClean="0"/>
          </a:p>
          <a:p>
            <a:r>
              <a:rPr lang="en-IE" sz="3200" dirty="0" smtClean="0"/>
              <a:t>Blocks 2 and 3  follow the same format as the first block.</a:t>
            </a:r>
          </a:p>
          <a:p>
            <a:r>
              <a:rPr lang="en-IE" sz="3200" dirty="0" smtClean="0"/>
              <a:t>Each Video case is only released once the new block begins. </a:t>
            </a:r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15217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E-Learning Module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70000" lnSpcReduction="20000"/>
          </a:bodyPr>
          <a:lstStyle/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IE" dirty="0">
                <a:hlinkClick r:id="rId2"/>
              </a:rPr>
              <a:t>http://mymodule.tcd.ie </a:t>
            </a:r>
            <a:endParaRPr lang="en-IE" dirty="0" smtClean="0"/>
          </a:p>
          <a:p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90103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Collection</a:t>
            </a:r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28675" y="1639229"/>
            <a:ext cx="7500938" cy="428203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IE" dirty="0" smtClean="0"/>
              <a:t>Quantitative measures</a:t>
            </a:r>
          </a:p>
          <a:p>
            <a:pPr marL="0" indent="0">
              <a:buNone/>
            </a:pPr>
            <a:r>
              <a:rPr lang="en-IE" dirty="0" smtClean="0"/>
              <a:t>We will measure for any change </a:t>
            </a:r>
            <a:r>
              <a:rPr lang="en-IE" dirty="0"/>
              <a:t>in percentage score for each individual participant over time </a:t>
            </a:r>
            <a:r>
              <a:rPr lang="en-IE" dirty="0" smtClean="0"/>
              <a:t>in</a:t>
            </a:r>
          </a:p>
          <a:p>
            <a:pPr marL="0" indent="0">
              <a:buNone/>
            </a:pPr>
            <a:endParaRPr lang="en-IE" dirty="0" smtClean="0"/>
          </a:p>
          <a:p>
            <a:pPr marL="0" indent="0">
              <a:buNone/>
            </a:pPr>
            <a:r>
              <a:rPr lang="en-IE" dirty="0" smtClean="0"/>
              <a:t>1</a:t>
            </a:r>
            <a:r>
              <a:rPr lang="en-IE" dirty="0"/>
              <a:t>. Reflective practice score</a:t>
            </a:r>
          </a:p>
          <a:p>
            <a:pPr marL="0" indent="0">
              <a:buNone/>
            </a:pPr>
            <a:r>
              <a:rPr lang="en-IE" dirty="0"/>
              <a:t>2. Communication skills assessment </a:t>
            </a:r>
            <a:r>
              <a:rPr lang="en-IE" dirty="0" smtClean="0"/>
              <a:t>score</a:t>
            </a:r>
            <a:r>
              <a:rPr lang="en-IE" baseline="30000" dirty="0" smtClean="0"/>
              <a:t>1 </a:t>
            </a:r>
            <a:r>
              <a:rPr lang="en-IE" dirty="0" smtClean="0"/>
              <a:t>as </a:t>
            </a:r>
            <a:r>
              <a:rPr lang="en-IE" dirty="0"/>
              <a:t>compared to a </a:t>
            </a:r>
            <a:r>
              <a:rPr lang="en-IE" dirty="0" smtClean="0"/>
              <a:t>standardised assessment of the scenarios</a:t>
            </a:r>
            <a:endParaRPr lang="en-IE" dirty="0"/>
          </a:p>
          <a:p>
            <a:pPr marL="0" indent="0">
              <a:buNone/>
            </a:pPr>
            <a:r>
              <a:rPr lang="en-IE" dirty="0"/>
              <a:t> </a:t>
            </a:r>
          </a:p>
          <a:p>
            <a:pPr marL="0" indent="0">
              <a:buNone/>
            </a:pPr>
            <a:r>
              <a:rPr lang="en-IE" dirty="0"/>
              <a:t>Qualitative </a:t>
            </a:r>
            <a:r>
              <a:rPr lang="en-IE" dirty="0" smtClean="0"/>
              <a:t>measures will include</a:t>
            </a:r>
          </a:p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r>
              <a:rPr lang="en-IE" dirty="0"/>
              <a:t>1. Attitudes towards communication skills using a valid and reliable measurement before and after, the </a:t>
            </a:r>
            <a:r>
              <a:rPr lang="en-IE" dirty="0" smtClean="0"/>
              <a:t>module.</a:t>
            </a:r>
            <a:endParaRPr lang="en-IE" dirty="0"/>
          </a:p>
          <a:p>
            <a:pPr marL="0" indent="0">
              <a:buNone/>
            </a:pPr>
            <a:r>
              <a:rPr lang="en-IE" dirty="0"/>
              <a:t>2. </a:t>
            </a:r>
            <a:r>
              <a:rPr lang="en-IE" dirty="0" smtClean="0"/>
              <a:t>Candidates Views </a:t>
            </a:r>
            <a:r>
              <a:rPr lang="en-IE" dirty="0"/>
              <a:t>of  </a:t>
            </a:r>
            <a:r>
              <a:rPr lang="en-IE" dirty="0" smtClean="0"/>
              <a:t>the </a:t>
            </a:r>
            <a:r>
              <a:rPr lang="en-IE" dirty="0"/>
              <a:t>learning module </a:t>
            </a:r>
            <a:r>
              <a:rPr lang="en-IE" dirty="0" smtClean="0"/>
              <a:t>upon completion.</a:t>
            </a:r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996866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Methodology</a:t>
            </a:r>
            <a:endParaRPr lang="en-IE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70000" lnSpcReduction="20000"/>
          </a:bodyPr>
          <a:lstStyle/>
          <a:p>
            <a:endParaRPr lang="en-IE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828675" y="1605776"/>
            <a:ext cx="7500938" cy="4315487"/>
          </a:xfrm>
        </p:spPr>
        <p:txBody>
          <a:bodyPr>
            <a:normAutofit fontScale="70000" lnSpcReduction="20000"/>
          </a:bodyPr>
          <a:lstStyle/>
          <a:p>
            <a:r>
              <a:rPr lang="en-IE" sz="3400" dirty="0" smtClean="0"/>
              <a:t>Assessment </a:t>
            </a:r>
            <a:r>
              <a:rPr lang="en-IE" sz="3400" dirty="0"/>
              <a:t>scores </a:t>
            </a:r>
            <a:r>
              <a:rPr lang="en-IE" sz="3400" dirty="0" smtClean="0"/>
              <a:t>will calculated using the </a:t>
            </a:r>
            <a:r>
              <a:rPr lang="en-IE" sz="3400" i="1" dirty="0"/>
              <a:t>Global Consultation Rating </a:t>
            </a:r>
            <a:r>
              <a:rPr lang="en-IE" sz="3400" i="1" dirty="0" smtClean="0"/>
              <a:t>Scale</a:t>
            </a:r>
            <a:r>
              <a:rPr lang="en-IE" sz="3400" dirty="0" smtClean="0"/>
              <a:t> and compared </a:t>
            </a:r>
            <a:r>
              <a:rPr lang="en-IE" sz="3400" dirty="0"/>
              <a:t>against that of standardised expert assessment </a:t>
            </a:r>
            <a:r>
              <a:rPr lang="en-IE" sz="3400" dirty="0" smtClean="0"/>
              <a:t>scores.</a:t>
            </a:r>
          </a:p>
          <a:p>
            <a:endParaRPr lang="en-IE" sz="3400" dirty="0"/>
          </a:p>
          <a:p>
            <a:r>
              <a:rPr lang="en-IE" sz="3400" dirty="0" smtClean="0"/>
              <a:t>The </a:t>
            </a:r>
            <a:r>
              <a:rPr lang="en-IE" sz="3400" dirty="0"/>
              <a:t>candidates reflective exercise marks will be compared across all 3 blocks to determine if any significant differences can be </a:t>
            </a:r>
            <a:r>
              <a:rPr lang="en-IE" sz="3400" dirty="0" smtClean="0"/>
              <a:t>identified. Is there </a:t>
            </a:r>
            <a:r>
              <a:rPr lang="en-IE" sz="3400" dirty="0"/>
              <a:t>an improvement in reflective score for each participant</a:t>
            </a:r>
            <a:r>
              <a:rPr lang="en-IE" sz="3400" dirty="0" smtClean="0"/>
              <a:t>?</a:t>
            </a:r>
          </a:p>
          <a:p>
            <a:pPr marL="0" indent="0">
              <a:buNone/>
            </a:pPr>
            <a:endParaRPr lang="en-IE" sz="2300" dirty="0"/>
          </a:p>
          <a:p>
            <a:r>
              <a:rPr lang="en-IE" sz="3400" dirty="0" smtClean="0"/>
              <a:t>Candidates </a:t>
            </a:r>
            <a:r>
              <a:rPr lang="en-IE" sz="3400" dirty="0"/>
              <a:t>will be asked to complete an </a:t>
            </a:r>
            <a:r>
              <a:rPr lang="en-IE" sz="3400" dirty="0" smtClean="0"/>
              <a:t>evaluation </a:t>
            </a:r>
            <a:r>
              <a:rPr lang="en-IE" sz="3400" dirty="0"/>
              <a:t>of the online module at the end of the 5 </a:t>
            </a:r>
            <a:r>
              <a:rPr lang="en-IE" sz="3400" dirty="0" smtClean="0"/>
              <a:t>weeks </a:t>
            </a:r>
            <a:r>
              <a:rPr lang="en-IE" sz="3400" dirty="0"/>
              <a:t>to assess acceptability of the </a:t>
            </a:r>
            <a:r>
              <a:rPr lang="en-IE" sz="3400" dirty="0" smtClean="0"/>
              <a:t>e-learning </a:t>
            </a:r>
            <a:r>
              <a:rPr lang="en-IE" sz="3400" dirty="0"/>
              <a:t>module</a:t>
            </a:r>
          </a:p>
          <a:p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20729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510</TotalTime>
  <Words>421</Words>
  <Application>Microsoft Office PowerPoint</Application>
  <PresentationFormat>On-screen Show (4:3)</PresentationFormat>
  <Paragraphs>63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E-learning Module Simulated Patient Encounters; Assessment and Reflection</vt:lpstr>
      <vt:lpstr>E-learning to enhance medical students ability to assess communication skills and use reflective practice</vt:lpstr>
      <vt:lpstr>E-Learning Module Communications skills and Reflection</vt:lpstr>
      <vt:lpstr>Online Module – Block 1</vt:lpstr>
      <vt:lpstr>Block 1 continued</vt:lpstr>
      <vt:lpstr>Online Module – Block  2 and 3</vt:lpstr>
      <vt:lpstr>E-Learning Module</vt:lpstr>
      <vt:lpstr>Data Collection</vt:lpstr>
      <vt:lpstr>Methodology</vt:lpstr>
      <vt:lpstr>References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— Calibri Bold 26pt</dc:title>
  <dc:creator>Administrator</dc:creator>
  <cp:lastModifiedBy>Clare Whelan</cp:lastModifiedBy>
  <cp:revision>47</cp:revision>
  <cp:lastPrinted>2014-12-16T10:33:11Z</cp:lastPrinted>
  <dcterms:created xsi:type="dcterms:W3CDTF">2015-04-21T16:55:16Z</dcterms:created>
  <dcterms:modified xsi:type="dcterms:W3CDTF">2017-06-22T10:56:02Z</dcterms:modified>
</cp:coreProperties>
</file>